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ide_cinematic_seascape_at_golden_hour_sunset_w_batch_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1261872"/>
            <a:ext cx="5577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CAPSAILER</a:t>
            </a:r>
            <a:endParaRPr lang="en-US" sz="3800" dirty="0"/>
          </a:p>
        </p:txBody>
      </p:sp>
      <p:sp>
        <p:nvSpPr>
          <p:cNvPr id="4" name="Text 1"/>
          <p:cNvSpPr/>
          <p:nvPr/>
        </p:nvSpPr>
        <p:spPr>
          <a:xfrm>
            <a:off x="676656" y="1901952"/>
            <a:ext cx="4800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dirty="0">
                <a:solidFill>
                  <a:srgbClr val="F0C3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intelligent ecosystem for the yachting world</a:t>
            </a:r>
            <a:endParaRPr lang="en-US" sz="2100" dirty="0"/>
          </a:p>
        </p:txBody>
      </p:sp>
      <p:sp>
        <p:nvSpPr>
          <p:cNvPr id="5" name="Shape 2"/>
          <p:cNvSpPr/>
          <p:nvPr/>
        </p:nvSpPr>
        <p:spPr>
          <a:xfrm>
            <a:off x="676656" y="2834640"/>
            <a:ext cx="2011680" cy="0"/>
          </a:xfrm>
          <a:prstGeom prst="line">
            <a:avLst/>
          </a:prstGeom>
          <a:solidFill>
            <a:srgbClr val="061323">
              <a:alpha val="0"/>
            </a:srgbClr>
          </a:solidFill>
          <a:ln w="22860">
            <a:solidFill>
              <a:srgbClr val="D7A84D"/>
            </a:solidFill>
            <a:prstDash val="solid"/>
            <a:headEnd type="none"/>
            <a:tailEnd type="none"/>
          </a:ln>
        </p:spPr>
      </p:sp>
      <p:sp>
        <p:nvSpPr>
          <p:cNvPr id="6" name="Text 3"/>
          <p:cNvSpPr/>
          <p:nvPr/>
        </p:nvSpPr>
        <p:spPr>
          <a:xfrm>
            <a:off x="676656" y="3154680"/>
            <a:ext cx="4389120" cy="10972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F5F0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Pitch Deck v1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F5F0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Развитие и презентация компании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676656" y="5394960"/>
            <a:ext cx="3246120" cy="329184"/>
          </a:xfrm>
          <a:prstGeom prst="rect">
            <a:avLst/>
          </a:prstGeom>
          <a:solidFill>
            <a:srgbClr val="D7A84D"/>
          </a:solidFill>
          <a:ln>
            <a:solidFill>
              <a:srgbClr val="D7A84D">
                <a:alpha val="0"/>
              </a:srgbClr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613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FROM FIRST LESSON TO OWN YACHT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6132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292608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D7A8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PROBLEM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11183112" y="256032"/>
            <a:ext cx="4389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B6C0C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594360" y="658368"/>
            <a:ext cx="10972800" cy="0"/>
          </a:xfrm>
          <a:prstGeom prst="line">
            <a:avLst/>
          </a:prstGeom>
          <a:solidFill>
            <a:srgbClr val="061323">
              <a:alpha val="0"/>
            </a:srgbClr>
          </a:solidFill>
          <a:ln w="10160">
            <a:solidFill>
              <a:srgbClr val="20334A">
                <a:alpha val="90000"/>
              </a:srgbClr>
            </a:solidFill>
            <a:prstDash val="solid"/>
            <a:headEnd type="none"/>
            <a:tailEnd type="none"/>
          </a:ln>
        </p:spPr>
      </p:sp>
      <p:sp>
        <p:nvSpPr>
          <p:cNvPr id="5" name="Text 3"/>
          <p:cNvSpPr/>
          <p:nvPr/>
        </p:nvSpPr>
        <p:spPr>
          <a:xfrm>
            <a:off x="594360" y="6473952"/>
            <a:ext cx="3200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E819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CAPSAILER • Pitch Deck v1</a:t>
            </a:r>
            <a:endParaRPr lang="en-US" sz="750" dirty="0"/>
          </a:p>
        </p:txBody>
      </p:sp>
      <p:sp>
        <p:nvSpPr>
          <p:cNvPr id="6" name="Shape 4"/>
          <p:cNvSpPr/>
          <p:nvPr/>
        </p:nvSpPr>
        <p:spPr>
          <a:xfrm>
            <a:off x="594360" y="1024128"/>
            <a:ext cx="4892040" cy="5074920"/>
          </a:xfrm>
          <a:prstGeom prst="rect">
            <a:avLst/>
          </a:prstGeom>
          <a:solidFill>
            <a:srgbClr val="081A2B"/>
          </a:solidFill>
          <a:ln w="11430">
            <a:solidFill>
              <a:srgbClr val="1C354B"/>
            </a:solidFill>
            <a:prstDash val="solid"/>
          </a:ln>
        </p:spPr>
      </p:sp>
      <p:pic>
        <p:nvPicPr>
          <p:cNvPr id="7" name="Image 0" descr="/mnt/data/a_cinematic_highly_detailed_interior_scene_of_a_y_batch_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2648" y="2195263"/>
            <a:ext cx="4855464" cy="273265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806440" y="914400"/>
            <a:ext cx="539496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33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Яхтенный мир раздроблен</a:t>
            </a:r>
            <a:endParaRPr lang="en-US" sz="3300" dirty="0"/>
          </a:p>
        </p:txBody>
      </p:sp>
      <p:sp>
        <p:nvSpPr>
          <p:cNvPr id="9" name="Text 6"/>
          <p:cNvSpPr/>
          <p:nvPr/>
        </p:nvSpPr>
        <p:spPr>
          <a:xfrm>
            <a:off x="5806440" y="1691640"/>
            <a:ext cx="539496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B6C0C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Пользователь вынужден собирать свой путь из десятков отдельных сервисов, контактов и локальных знаний.</a:t>
            </a:r>
            <a:endParaRPr lang="en-US" sz="1650" dirty="0"/>
          </a:p>
        </p:txBody>
      </p:sp>
      <p:sp>
        <p:nvSpPr>
          <p:cNvPr id="10" name="Text 7"/>
          <p:cNvSpPr/>
          <p:nvPr/>
        </p:nvSpPr>
        <p:spPr>
          <a:xfrm>
            <a:off x="5870448" y="2679192"/>
            <a:ext cx="329184" cy="329184"/>
          </a:xfrm>
          <a:prstGeom prst="rect">
            <a:avLst/>
          </a:prstGeom>
          <a:solidFill>
            <a:srgbClr val="D7A84D"/>
          </a:solidFill>
          <a:ln>
            <a:solidFill>
              <a:srgbClr val="D7A84D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613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6382512" y="2651760"/>
            <a:ext cx="4608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Школы и лицензии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6382512" y="2962656"/>
            <a:ext cx="460857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B6C0C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не связаны с дальнейшим плаванием</a:t>
            </a:r>
            <a:endParaRPr lang="en-US" sz="1150" dirty="0"/>
          </a:p>
        </p:txBody>
      </p:sp>
      <p:sp>
        <p:nvSpPr>
          <p:cNvPr id="13" name="Text 10"/>
          <p:cNvSpPr/>
          <p:nvPr/>
        </p:nvSpPr>
        <p:spPr>
          <a:xfrm>
            <a:off x="5870448" y="3483864"/>
            <a:ext cx="329184" cy="329184"/>
          </a:xfrm>
          <a:prstGeom prst="rect">
            <a:avLst/>
          </a:prstGeom>
          <a:solidFill>
            <a:srgbClr val="D7A84D"/>
          </a:solidFill>
          <a:ln>
            <a:solidFill>
              <a:srgbClr val="D7A84D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613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900" dirty="0"/>
          </a:p>
        </p:txBody>
      </p:sp>
      <p:sp>
        <p:nvSpPr>
          <p:cNvPr id="14" name="Text 11"/>
          <p:cNvSpPr/>
          <p:nvPr/>
        </p:nvSpPr>
        <p:spPr>
          <a:xfrm>
            <a:off x="6382512" y="3456432"/>
            <a:ext cx="4608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Погода и навигация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6382512" y="3767328"/>
            <a:ext cx="460857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B6C0C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живут отдельно от маршрута и контекста яхты</a:t>
            </a:r>
            <a:endParaRPr lang="en-US" sz="1150" dirty="0"/>
          </a:p>
        </p:txBody>
      </p:sp>
      <p:sp>
        <p:nvSpPr>
          <p:cNvPr id="16" name="Text 13"/>
          <p:cNvSpPr/>
          <p:nvPr/>
        </p:nvSpPr>
        <p:spPr>
          <a:xfrm>
            <a:off x="5870448" y="4288536"/>
            <a:ext cx="329184" cy="329184"/>
          </a:xfrm>
          <a:prstGeom prst="rect">
            <a:avLst/>
          </a:prstGeom>
          <a:solidFill>
            <a:srgbClr val="D7A84D"/>
          </a:solidFill>
          <a:ln>
            <a:solidFill>
              <a:srgbClr val="D7A84D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613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4"/>
          <p:cNvSpPr/>
          <p:nvPr/>
        </p:nvSpPr>
        <p:spPr>
          <a:xfrm>
            <a:off x="6382512" y="4261104"/>
            <a:ext cx="4608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Марины и стоянки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6382512" y="4572000"/>
            <a:ext cx="460857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B6C0C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данные часто неполные или устаревшие</a:t>
            </a:r>
            <a:endParaRPr lang="en-US" sz="1150" dirty="0"/>
          </a:p>
        </p:txBody>
      </p:sp>
      <p:sp>
        <p:nvSpPr>
          <p:cNvPr id="19" name="Text 16"/>
          <p:cNvSpPr/>
          <p:nvPr/>
        </p:nvSpPr>
        <p:spPr>
          <a:xfrm>
            <a:off x="5870448" y="5093208"/>
            <a:ext cx="329184" cy="329184"/>
          </a:xfrm>
          <a:prstGeom prst="rect">
            <a:avLst/>
          </a:prstGeom>
          <a:solidFill>
            <a:srgbClr val="D7A84D"/>
          </a:solidFill>
          <a:ln>
            <a:solidFill>
              <a:srgbClr val="D7A84D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613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900" dirty="0"/>
          </a:p>
        </p:txBody>
      </p:sp>
      <p:sp>
        <p:nvSpPr>
          <p:cNvPr id="20" name="Text 17"/>
          <p:cNvSpPr/>
          <p:nvPr/>
        </p:nvSpPr>
        <p:spPr>
          <a:xfrm>
            <a:off x="6382512" y="5065776"/>
            <a:ext cx="4608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Чартер и сервисы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6382512" y="5376672"/>
            <a:ext cx="460857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B6C0C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разбросаны между платформами и личными контактами</a:t>
            </a:r>
            <a:endParaRPr lang="en-US" sz="1150" dirty="0"/>
          </a:p>
        </p:txBody>
      </p:sp>
      <p:sp>
        <p:nvSpPr>
          <p:cNvPr id="22" name="Text 19"/>
          <p:cNvSpPr/>
          <p:nvPr/>
        </p:nvSpPr>
        <p:spPr>
          <a:xfrm>
            <a:off x="5870448" y="5925312"/>
            <a:ext cx="5166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0C3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Результат: высокий порог входа для новичка и много лишней операционной работы для капитана.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ide_cinematic_digital_illustration_concept_ar_batch_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4360" y="292608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D7A8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INSIGHT</a:t>
            </a:r>
            <a:endParaRPr lang="en-US" sz="850" dirty="0"/>
          </a:p>
        </p:txBody>
      </p:sp>
      <p:sp>
        <p:nvSpPr>
          <p:cNvPr id="4" name="Text 1"/>
          <p:cNvSpPr/>
          <p:nvPr/>
        </p:nvSpPr>
        <p:spPr>
          <a:xfrm>
            <a:off x="11183112" y="256032"/>
            <a:ext cx="4389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B6C0C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850" dirty="0"/>
          </a:p>
        </p:txBody>
      </p:sp>
      <p:sp>
        <p:nvSpPr>
          <p:cNvPr id="5" name="Shape 2"/>
          <p:cNvSpPr/>
          <p:nvPr/>
        </p:nvSpPr>
        <p:spPr>
          <a:xfrm>
            <a:off x="594360" y="658368"/>
            <a:ext cx="10972800" cy="0"/>
          </a:xfrm>
          <a:prstGeom prst="line">
            <a:avLst/>
          </a:prstGeom>
          <a:solidFill>
            <a:srgbClr val="061323">
              <a:alpha val="0"/>
            </a:srgbClr>
          </a:solidFill>
          <a:ln w="10160">
            <a:solidFill>
              <a:srgbClr val="20334A">
                <a:alpha val="90000"/>
              </a:srgbClr>
            </a:solidFill>
            <a:prstDash val="solid"/>
            <a:headEnd type="none"/>
            <a:tailEnd type="none"/>
          </a:ln>
        </p:spPr>
      </p:sp>
      <p:sp>
        <p:nvSpPr>
          <p:cNvPr id="6" name="Text 3"/>
          <p:cNvSpPr/>
          <p:nvPr/>
        </p:nvSpPr>
        <p:spPr>
          <a:xfrm>
            <a:off x="594360" y="6473952"/>
            <a:ext cx="3200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E819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CAPSAILER • Pitch Deck v1</a:t>
            </a:r>
            <a:endParaRPr lang="en-US" sz="750" dirty="0"/>
          </a:p>
        </p:txBody>
      </p:sp>
      <p:sp>
        <p:nvSpPr>
          <p:cNvPr id="7" name="Text 4"/>
          <p:cNvSpPr/>
          <p:nvPr/>
        </p:nvSpPr>
        <p:spPr>
          <a:xfrm>
            <a:off x="658368" y="914400"/>
            <a:ext cx="4572000" cy="12344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Побеждает не функция.</a:t>
            </a:r>
            <a:endParaRPr lang="en-US" sz="3400" dirty="0"/>
          </a:p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Побеждает путь.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658368" y="2267712"/>
            <a:ext cx="4572000" cy="7498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B6C0C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CAPSAILER строится вокруг полного journey яхтсмена — от первого интереса до владения яхтой.</a:t>
            </a:r>
            <a:endParaRPr lang="en-US" sz="1650" dirty="0"/>
          </a:p>
        </p:txBody>
      </p:sp>
      <p:sp>
        <p:nvSpPr>
          <p:cNvPr id="9" name="Shape 6"/>
          <p:cNvSpPr/>
          <p:nvPr/>
        </p:nvSpPr>
        <p:spPr>
          <a:xfrm>
            <a:off x="1645920" y="5413248"/>
            <a:ext cx="658368" cy="0"/>
          </a:xfrm>
          <a:prstGeom prst="line">
            <a:avLst/>
          </a:prstGeom>
          <a:solidFill>
            <a:srgbClr val="061323">
              <a:alpha val="0"/>
            </a:srgbClr>
          </a:solidFill>
          <a:ln w="17780">
            <a:solidFill>
              <a:srgbClr val="D7A84D"/>
            </a:solidFill>
            <a:prstDash val="solid"/>
            <a:headEnd type="none"/>
            <a:tailEnd type="triangle"/>
          </a:ln>
        </p:spPr>
      </p:sp>
      <p:sp>
        <p:nvSpPr>
          <p:cNvPr id="10" name="Shape 7"/>
          <p:cNvSpPr/>
          <p:nvPr/>
        </p:nvSpPr>
        <p:spPr>
          <a:xfrm>
            <a:off x="3154680" y="5413248"/>
            <a:ext cx="658368" cy="0"/>
          </a:xfrm>
          <a:prstGeom prst="line">
            <a:avLst/>
          </a:prstGeom>
          <a:solidFill>
            <a:srgbClr val="061323">
              <a:alpha val="0"/>
            </a:srgbClr>
          </a:solidFill>
          <a:ln w="17780">
            <a:solidFill>
              <a:srgbClr val="D7A84D"/>
            </a:solidFill>
            <a:prstDash val="solid"/>
            <a:headEnd type="none"/>
            <a:tailEnd type="triangle"/>
          </a:ln>
        </p:spPr>
      </p:sp>
      <p:sp>
        <p:nvSpPr>
          <p:cNvPr id="11" name="Shape 8"/>
          <p:cNvSpPr/>
          <p:nvPr/>
        </p:nvSpPr>
        <p:spPr>
          <a:xfrm>
            <a:off x="4663440" y="5413248"/>
            <a:ext cx="658368" cy="0"/>
          </a:xfrm>
          <a:prstGeom prst="line">
            <a:avLst/>
          </a:prstGeom>
          <a:solidFill>
            <a:srgbClr val="061323">
              <a:alpha val="0"/>
            </a:srgbClr>
          </a:solidFill>
          <a:ln w="17780">
            <a:solidFill>
              <a:srgbClr val="D7A84D"/>
            </a:solidFill>
            <a:prstDash val="solid"/>
            <a:headEnd type="none"/>
            <a:tailEnd type="triangle"/>
          </a:ln>
        </p:spPr>
      </p:sp>
      <p:sp>
        <p:nvSpPr>
          <p:cNvPr id="12" name="Shape 9"/>
          <p:cNvSpPr/>
          <p:nvPr/>
        </p:nvSpPr>
        <p:spPr>
          <a:xfrm>
            <a:off x="6172200" y="5413248"/>
            <a:ext cx="658368" cy="0"/>
          </a:xfrm>
          <a:prstGeom prst="line">
            <a:avLst/>
          </a:prstGeom>
          <a:solidFill>
            <a:srgbClr val="061323">
              <a:alpha val="0"/>
            </a:srgbClr>
          </a:solidFill>
          <a:ln w="17780">
            <a:solidFill>
              <a:srgbClr val="D7A84D"/>
            </a:solidFill>
            <a:prstDash val="solid"/>
            <a:headEnd type="none"/>
            <a:tailEnd type="triangle"/>
          </a:ln>
        </p:spPr>
      </p:sp>
      <p:sp>
        <p:nvSpPr>
          <p:cNvPr id="13" name="Shape 10"/>
          <p:cNvSpPr/>
          <p:nvPr/>
        </p:nvSpPr>
        <p:spPr>
          <a:xfrm>
            <a:off x="7680960" y="5413248"/>
            <a:ext cx="658368" cy="0"/>
          </a:xfrm>
          <a:prstGeom prst="line">
            <a:avLst/>
          </a:prstGeom>
          <a:solidFill>
            <a:srgbClr val="061323">
              <a:alpha val="0"/>
            </a:srgbClr>
          </a:solidFill>
          <a:ln w="17780">
            <a:solidFill>
              <a:srgbClr val="D7A84D"/>
            </a:solidFill>
            <a:prstDash val="solid"/>
            <a:headEnd type="none"/>
            <a:tailEnd type="triangle"/>
          </a:ln>
        </p:spPr>
      </p:sp>
      <p:sp>
        <p:nvSpPr>
          <p:cNvPr id="14" name="Shape 11"/>
          <p:cNvSpPr/>
          <p:nvPr/>
        </p:nvSpPr>
        <p:spPr>
          <a:xfrm>
            <a:off x="9189720" y="5413248"/>
            <a:ext cx="658368" cy="0"/>
          </a:xfrm>
          <a:prstGeom prst="line">
            <a:avLst/>
          </a:prstGeom>
          <a:solidFill>
            <a:srgbClr val="061323">
              <a:alpha val="0"/>
            </a:srgbClr>
          </a:solidFill>
          <a:ln w="17780">
            <a:solidFill>
              <a:srgbClr val="D7A84D"/>
            </a:solidFill>
            <a:prstDash val="solid"/>
            <a:headEnd type="none"/>
            <a:tailEnd type="triangle"/>
          </a:ln>
        </p:spPr>
      </p:sp>
      <p:sp>
        <p:nvSpPr>
          <p:cNvPr id="15" name="Text 12"/>
          <p:cNvSpPr/>
          <p:nvPr/>
        </p:nvSpPr>
        <p:spPr>
          <a:xfrm>
            <a:off x="777240" y="5230368"/>
            <a:ext cx="868680" cy="384048"/>
          </a:xfrm>
          <a:prstGeom prst="rect">
            <a:avLst/>
          </a:prstGeom>
          <a:solidFill>
            <a:srgbClr val="081B2C"/>
          </a:solidFill>
          <a:ln w="10160">
            <a:solidFill>
              <a:srgbClr val="D7A84D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Learn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2286000" y="5230368"/>
            <a:ext cx="868680" cy="384048"/>
          </a:xfrm>
          <a:prstGeom prst="rect">
            <a:avLst/>
          </a:prstGeom>
          <a:solidFill>
            <a:srgbClr val="081B2C"/>
          </a:solidFill>
          <a:ln w="10160">
            <a:solidFill>
              <a:srgbClr val="D7A84D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License</a:t>
            </a:r>
            <a:endParaRPr lang="en-US" sz="1050" dirty="0"/>
          </a:p>
        </p:txBody>
      </p:sp>
      <p:sp>
        <p:nvSpPr>
          <p:cNvPr id="17" name="Text 14"/>
          <p:cNvSpPr/>
          <p:nvPr/>
        </p:nvSpPr>
        <p:spPr>
          <a:xfrm>
            <a:off x="3794760" y="5230368"/>
            <a:ext cx="868680" cy="384048"/>
          </a:xfrm>
          <a:prstGeom prst="rect">
            <a:avLst/>
          </a:prstGeom>
          <a:solidFill>
            <a:srgbClr val="081B2C"/>
          </a:solidFill>
          <a:ln w="10160">
            <a:solidFill>
              <a:srgbClr val="D7A84D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Charter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5303520" y="5230368"/>
            <a:ext cx="868680" cy="384048"/>
          </a:xfrm>
          <a:prstGeom prst="rect">
            <a:avLst/>
          </a:prstGeom>
          <a:solidFill>
            <a:srgbClr val="081B2C"/>
          </a:solidFill>
          <a:ln w="10160">
            <a:solidFill>
              <a:srgbClr val="D7A84D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Sail</a:t>
            </a:r>
            <a:endParaRPr lang="en-US" sz="1050" dirty="0"/>
          </a:p>
        </p:txBody>
      </p:sp>
      <p:sp>
        <p:nvSpPr>
          <p:cNvPr id="19" name="Text 16"/>
          <p:cNvSpPr/>
          <p:nvPr/>
        </p:nvSpPr>
        <p:spPr>
          <a:xfrm>
            <a:off x="6812280" y="5230368"/>
            <a:ext cx="868680" cy="384048"/>
          </a:xfrm>
          <a:prstGeom prst="rect">
            <a:avLst/>
          </a:prstGeom>
          <a:solidFill>
            <a:srgbClr val="081B2C"/>
          </a:solidFill>
          <a:ln w="10160">
            <a:solidFill>
              <a:srgbClr val="D7A84D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Marina</a:t>
            </a:r>
            <a:endParaRPr lang="en-US" sz="1050" dirty="0"/>
          </a:p>
        </p:txBody>
      </p:sp>
      <p:sp>
        <p:nvSpPr>
          <p:cNvPr id="20" name="Text 17"/>
          <p:cNvSpPr/>
          <p:nvPr/>
        </p:nvSpPr>
        <p:spPr>
          <a:xfrm>
            <a:off x="8321040" y="5230368"/>
            <a:ext cx="868680" cy="384048"/>
          </a:xfrm>
          <a:prstGeom prst="rect">
            <a:avLst/>
          </a:prstGeom>
          <a:solidFill>
            <a:srgbClr val="081B2C"/>
          </a:solidFill>
          <a:ln w="10160">
            <a:solidFill>
              <a:srgbClr val="D7A84D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Service</a:t>
            </a:r>
            <a:endParaRPr lang="en-US" sz="1050" dirty="0"/>
          </a:p>
        </p:txBody>
      </p:sp>
      <p:sp>
        <p:nvSpPr>
          <p:cNvPr id="21" name="Text 18"/>
          <p:cNvSpPr/>
          <p:nvPr/>
        </p:nvSpPr>
        <p:spPr>
          <a:xfrm>
            <a:off x="9829800" y="5230368"/>
            <a:ext cx="868680" cy="384048"/>
          </a:xfrm>
          <a:prstGeom prst="rect">
            <a:avLst/>
          </a:prstGeom>
          <a:solidFill>
            <a:srgbClr val="081B2C"/>
          </a:solidFill>
          <a:ln w="10160">
            <a:solidFill>
              <a:srgbClr val="D7A84D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Own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6132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292608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D7A8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SOLUTION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11183112" y="256032"/>
            <a:ext cx="4389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B6C0C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594360" y="658368"/>
            <a:ext cx="10972800" cy="0"/>
          </a:xfrm>
          <a:prstGeom prst="line">
            <a:avLst/>
          </a:prstGeom>
          <a:solidFill>
            <a:srgbClr val="061323">
              <a:alpha val="0"/>
            </a:srgbClr>
          </a:solidFill>
          <a:ln w="10160">
            <a:solidFill>
              <a:srgbClr val="20334A">
                <a:alpha val="90000"/>
              </a:srgbClr>
            </a:solidFill>
            <a:prstDash val="solid"/>
            <a:headEnd type="none"/>
            <a:tailEnd type="none"/>
          </a:ln>
        </p:spPr>
      </p:sp>
      <p:sp>
        <p:nvSpPr>
          <p:cNvPr id="5" name="Text 3"/>
          <p:cNvSpPr/>
          <p:nvPr/>
        </p:nvSpPr>
        <p:spPr>
          <a:xfrm>
            <a:off x="594360" y="6473952"/>
            <a:ext cx="3200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E819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CAPSAILER • Pitch Deck v1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640080" y="896112"/>
            <a:ext cx="6309360" cy="6217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CAPSAILER — единая цифровая точка входа</a:t>
            </a:r>
            <a:endParaRPr lang="en-US" sz="3100" dirty="0"/>
          </a:p>
        </p:txBody>
      </p:sp>
      <p:sp>
        <p:nvSpPr>
          <p:cNvPr id="7" name="Text 5"/>
          <p:cNvSpPr/>
          <p:nvPr/>
        </p:nvSpPr>
        <p:spPr>
          <a:xfrm>
            <a:off x="640080" y="1636776"/>
            <a:ext cx="630936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B6C0C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AI, данные и сервисы объединены в одном пользовательском контексте.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144768" y="3858768"/>
            <a:ext cx="-4160520" cy="-1280160"/>
          </a:xfrm>
          <a:prstGeom prst="line">
            <a:avLst/>
          </a:prstGeom>
          <a:solidFill>
            <a:srgbClr val="061323">
              <a:alpha val="0"/>
            </a:srgbClr>
          </a:solidFill>
          <a:ln w="12700">
            <a:solidFill>
              <a:srgbClr val="33516B">
                <a:alpha val="90000"/>
              </a:srgbClr>
            </a:solidFill>
            <a:prstDash val="solid"/>
            <a:headEnd type="none"/>
            <a:tailEnd type="none"/>
          </a:ln>
        </p:spPr>
      </p:sp>
      <p:sp>
        <p:nvSpPr>
          <p:cNvPr id="9" name="Shape 7"/>
          <p:cNvSpPr/>
          <p:nvPr/>
        </p:nvSpPr>
        <p:spPr>
          <a:xfrm>
            <a:off x="6144768" y="3858768"/>
            <a:ext cx="-1783080" cy="-1280160"/>
          </a:xfrm>
          <a:prstGeom prst="line">
            <a:avLst/>
          </a:prstGeom>
          <a:solidFill>
            <a:srgbClr val="061323">
              <a:alpha val="0"/>
            </a:srgbClr>
          </a:solidFill>
          <a:ln w="12700">
            <a:solidFill>
              <a:srgbClr val="33516B">
                <a:alpha val="9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6144768" y="3858768"/>
            <a:ext cx="1737360" cy="-1280160"/>
          </a:xfrm>
          <a:prstGeom prst="line">
            <a:avLst/>
          </a:prstGeom>
          <a:solidFill>
            <a:srgbClr val="061323">
              <a:alpha val="0"/>
            </a:srgbClr>
          </a:solidFill>
          <a:ln w="12700">
            <a:solidFill>
              <a:srgbClr val="33516B">
                <a:alpha val="9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1" name="Shape 9"/>
          <p:cNvSpPr/>
          <p:nvPr/>
        </p:nvSpPr>
        <p:spPr>
          <a:xfrm>
            <a:off x="6144768" y="3858768"/>
            <a:ext cx="4069080" cy="-1280160"/>
          </a:xfrm>
          <a:prstGeom prst="line">
            <a:avLst/>
          </a:prstGeom>
          <a:solidFill>
            <a:srgbClr val="061323">
              <a:alpha val="0"/>
            </a:srgbClr>
          </a:solidFill>
          <a:ln w="12700">
            <a:solidFill>
              <a:srgbClr val="33516B">
                <a:alpha val="9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2" name="Shape 10"/>
          <p:cNvSpPr/>
          <p:nvPr/>
        </p:nvSpPr>
        <p:spPr>
          <a:xfrm>
            <a:off x="6144768" y="3858768"/>
            <a:ext cx="4206240" cy="795528"/>
          </a:xfrm>
          <a:prstGeom prst="line">
            <a:avLst/>
          </a:prstGeom>
          <a:solidFill>
            <a:srgbClr val="061323">
              <a:alpha val="0"/>
            </a:srgbClr>
          </a:solidFill>
          <a:ln w="12700">
            <a:solidFill>
              <a:srgbClr val="33516B">
                <a:alpha val="9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3" name="Shape 11"/>
          <p:cNvSpPr/>
          <p:nvPr/>
        </p:nvSpPr>
        <p:spPr>
          <a:xfrm>
            <a:off x="6144768" y="3858768"/>
            <a:ext cx="1737360" cy="1737360"/>
          </a:xfrm>
          <a:prstGeom prst="line">
            <a:avLst/>
          </a:prstGeom>
          <a:solidFill>
            <a:srgbClr val="061323">
              <a:alpha val="0"/>
            </a:srgbClr>
          </a:solidFill>
          <a:ln w="12700">
            <a:solidFill>
              <a:srgbClr val="33516B">
                <a:alpha val="9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4" name="Shape 12"/>
          <p:cNvSpPr/>
          <p:nvPr/>
        </p:nvSpPr>
        <p:spPr>
          <a:xfrm>
            <a:off x="6144768" y="3858768"/>
            <a:ext cx="-1783080" cy="1737360"/>
          </a:xfrm>
          <a:prstGeom prst="line">
            <a:avLst/>
          </a:prstGeom>
          <a:solidFill>
            <a:srgbClr val="061323">
              <a:alpha val="0"/>
            </a:srgbClr>
          </a:solidFill>
          <a:ln w="12700">
            <a:solidFill>
              <a:srgbClr val="33516B">
                <a:alpha val="9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5" name="Shape 13"/>
          <p:cNvSpPr/>
          <p:nvPr/>
        </p:nvSpPr>
        <p:spPr>
          <a:xfrm>
            <a:off x="6144768" y="3858768"/>
            <a:ext cx="-4206240" cy="795528"/>
          </a:xfrm>
          <a:prstGeom prst="line">
            <a:avLst/>
          </a:prstGeom>
          <a:solidFill>
            <a:srgbClr val="061323">
              <a:alpha val="0"/>
            </a:srgbClr>
          </a:solidFill>
          <a:ln w="12700">
            <a:solidFill>
              <a:srgbClr val="33516B">
                <a:alpha val="9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6" name="Text 14"/>
          <p:cNvSpPr/>
          <p:nvPr/>
        </p:nvSpPr>
        <p:spPr>
          <a:xfrm>
            <a:off x="4773168" y="3072384"/>
            <a:ext cx="2743200" cy="1417320"/>
          </a:xfrm>
          <a:prstGeom prst="rect">
            <a:avLst/>
          </a:prstGeom>
          <a:solidFill>
            <a:srgbClr val="092033">
              <a:alpha val="98000"/>
            </a:srgbClr>
          </a:solidFill>
          <a:ln w="16510">
            <a:solidFill>
              <a:srgbClr val="D7A84D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CAPSAILER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AI Yacht Butler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+ ecosystem layer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280160" y="2331720"/>
            <a:ext cx="1417320" cy="493776"/>
          </a:xfrm>
          <a:prstGeom prst="rect">
            <a:avLst/>
          </a:prstGeom>
          <a:solidFill>
            <a:srgbClr val="0B2238"/>
          </a:solidFill>
          <a:ln w="10160">
            <a:solidFill>
              <a:srgbClr val="2E5472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Обучение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3657600" y="2331720"/>
            <a:ext cx="1417320" cy="493776"/>
          </a:xfrm>
          <a:prstGeom prst="rect">
            <a:avLst/>
          </a:prstGeom>
          <a:solidFill>
            <a:srgbClr val="0B2238"/>
          </a:solidFill>
          <a:ln w="10160">
            <a:solidFill>
              <a:srgbClr val="2E5472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Погода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7178040" y="2331720"/>
            <a:ext cx="1417320" cy="493776"/>
          </a:xfrm>
          <a:prstGeom prst="rect">
            <a:avLst/>
          </a:prstGeom>
          <a:solidFill>
            <a:srgbClr val="0B2238"/>
          </a:solidFill>
          <a:ln w="10160">
            <a:solidFill>
              <a:srgbClr val="2E5472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Навигация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9509760" y="2331720"/>
            <a:ext cx="1417320" cy="493776"/>
          </a:xfrm>
          <a:prstGeom prst="rect">
            <a:avLst/>
          </a:prstGeom>
          <a:solidFill>
            <a:srgbClr val="0B2238"/>
          </a:solidFill>
          <a:ln w="10160">
            <a:solidFill>
              <a:srgbClr val="2E5472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Марины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9646920" y="4407408"/>
            <a:ext cx="1417320" cy="493776"/>
          </a:xfrm>
          <a:prstGeom prst="rect">
            <a:avLst/>
          </a:prstGeom>
          <a:solidFill>
            <a:srgbClr val="0B2238"/>
          </a:solidFill>
          <a:ln w="10160">
            <a:solidFill>
              <a:srgbClr val="2E5472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Чартер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7178040" y="5349240"/>
            <a:ext cx="1417320" cy="493776"/>
          </a:xfrm>
          <a:prstGeom prst="rect">
            <a:avLst/>
          </a:prstGeom>
          <a:solidFill>
            <a:srgbClr val="0B2238"/>
          </a:solidFill>
          <a:ln w="10160">
            <a:solidFill>
              <a:srgbClr val="2E5472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Сервис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3657600" y="5349240"/>
            <a:ext cx="1417320" cy="493776"/>
          </a:xfrm>
          <a:prstGeom prst="rect">
            <a:avLst/>
          </a:prstGeom>
          <a:solidFill>
            <a:srgbClr val="0B2238"/>
          </a:solidFill>
          <a:ln w="10160">
            <a:solidFill>
              <a:srgbClr val="2E5472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Комьюнити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1234440" y="4407408"/>
            <a:ext cx="1417320" cy="493776"/>
          </a:xfrm>
          <a:prstGeom prst="rect">
            <a:avLst/>
          </a:prstGeom>
          <a:solidFill>
            <a:srgbClr val="0B2238"/>
          </a:solidFill>
          <a:ln w="10160">
            <a:solidFill>
              <a:srgbClr val="2E5472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Marketplace</a:t>
            </a: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868680" y="6016752"/>
            <a:ext cx="10378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50" dirty="0">
                <a:solidFill>
                  <a:srgbClr val="B6C0C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Пользователь не ищет фрагменты — он получает решение следующего шага.</a:t>
            </a:r>
            <a:endParaRPr lang="en-US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132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292608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D7A8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PRODUCT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11183112" y="256032"/>
            <a:ext cx="4389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B6C0C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594360" y="658368"/>
            <a:ext cx="10972800" cy="0"/>
          </a:xfrm>
          <a:prstGeom prst="line">
            <a:avLst/>
          </a:prstGeom>
          <a:solidFill>
            <a:srgbClr val="061323">
              <a:alpha val="0"/>
            </a:srgbClr>
          </a:solidFill>
          <a:ln w="10160">
            <a:solidFill>
              <a:srgbClr val="20334A">
                <a:alpha val="90000"/>
              </a:srgbClr>
            </a:solidFill>
            <a:prstDash val="solid"/>
            <a:headEnd type="none"/>
            <a:tailEnd type="none"/>
          </a:ln>
        </p:spPr>
      </p:sp>
      <p:sp>
        <p:nvSpPr>
          <p:cNvPr id="5" name="Text 3"/>
          <p:cNvSpPr/>
          <p:nvPr/>
        </p:nvSpPr>
        <p:spPr>
          <a:xfrm>
            <a:off x="594360" y="6473952"/>
            <a:ext cx="3200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E819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CAPSAILER • Pitch Deck v1</a:t>
            </a:r>
            <a:endParaRPr lang="en-US" sz="750" dirty="0"/>
          </a:p>
        </p:txBody>
      </p:sp>
      <p:sp>
        <p:nvSpPr>
          <p:cNvPr id="6" name="Shape 4"/>
          <p:cNvSpPr/>
          <p:nvPr/>
        </p:nvSpPr>
        <p:spPr>
          <a:xfrm>
            <a:off x="6995160" y="960120"/>
            <a:ext cx="4526280" cy="5074920"/>
          </a:xfrm>
          <a:prstGeom prst="rect">
            <a:avLst/>
          </a:prstGeom>
          <a:solidFill>
            <a:srgbClr val="081A2B"/>
          </a:solidFill>
          <a:ln w="11430">
            <a:solidFill>
              <a:srgbClr val="1C354B"/>
            </a:solidFill>
            <a:prstDash val="solid"/>
          </a:ln>
        </p:spPr>
      </p:sp>
      <p:pic>
        <p:nvPicPr>
          <p:cNvPr id="7" name="Image 0" descr="/mnt/data/a_high_resolution_cinematic_composite_image_col_batch_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13448" y="2234179"/>
            <a:ext cx="4489704" cy="2526801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58368" y="914400"/>
            <a:ext cx="5760720" cy="6217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Платформа, а не набор экранов</a:t>
            </a:r>
            <a:endParaRPr lang="en-US" sz="3100" dirty="0"/>
          </a:p>
        </p:txBody>
      </p:sp>
      <p:sp>
        <p:nvSpPr>
          <p:cNvPr id="9" name="Text 6"/>
          <p:cNvSpPr/>
          <p:nvPr/>
        </p:nvSpPr>
        <p:spPr>
          <a:xfrm>
            <a:off x="658368" y="1655064"/>
            <a:ext cx="576072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B6C0C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Мобильное приложение + web platform + AI‑слой + партнёрские кабинеты.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749808" y="2596896"/>
            <a:ext cx="5394960" cy="0"/>
          </a:xfrm>
          <a:prstGeom prst="line">
            <a:avLst/>
          </a:prstGeom>
          <a:solidFill>
            <a:srgbClr val="061323">
              <a:alpha val="0"/>
            </a:srgbClr>
          </a:solidFill>
          <a:ln w="10160">
            <a:solidFill>
              <a:srgbClr val="203B56"/>
            </a:solidFill>
            <a:prstDash val="solid"/>
            <a:headEnd type="none"/>
            <a:tailEnd type="none"/>
          </a:ln>
        </p:spPr>
      </p:sp>
      <p:sp>
        <p:nvSpPr>
          <p:cNvPr id="11" name="Text 8"/>
          <p:cNvSpPr/>
          <p:nvPr/>
        </p:nvSpPr>
        <p:spPr>
          <a:xfrm>
            <a:off x="786384" y="2240280"/>
            <a:ext cx="1874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0C3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Mobile App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2880360" y="2240280"/>
            <a:ext cx="3474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B6C0C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пользовательские сценарии и AI‑ассистент</a:t>
            </a:r>
            <a:endParaRPr lang="en-US" sz="1350" dirty="0"/>
          </a:p>
        </p:txBody>
      </p:sp>
      <p:sp>
        <p:nvSpPr>
          <p:cNvPr id="13" name="Shape 10"/>
          <p:cNvSpPr/>
          <p:nvPr/>
        </p:nvSpPr>
        <p:spPr>
          <a:xfrm>
            <a:off x="749808" y="3346704"/>
            <a:ext cx="5394960" cy="0"/>
          </a:xfrm>
          <a:prstGeom prst="line">
            <a:avLst/>
          </a:prstGeom>
          <a:solidFill>
            <a:srgbClr val="061323">
              <a:alpha val="0"/>
            </a:srgbClr>
          </a:solidFill>
          <a:ln w="10160">
            <a:solidFill>
              <a:srgbClr val="203B56"/>
            </a:solidFill>
            <a:prstDash val="solid"/>
            <a:headEnd type="none"/>
            <a:tailEnd type="none"/>
          </a:ln>
        </p:spPr>
      </p:sp>
      <p:sp>
        <p:nvSpPr>
          <p:cNvPr id="14" name="Text 11"/>
          <p:cNvSpPr/>
          <p:nvPr/>
        </p:nvSpPr>
        <p:spPr>
          <a:xfrm>
            <a:off x="786384" y="2990088"/>
            <a:ext cx="1874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0C3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Web Platform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2880360" y="2990088"/>
            <a:ext cx="3474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B6C0C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партнёры, каталоги, данные и операционные инструменты</a:t>
            </a:r>
            <a:endParaRPr lang="en-US" sz="1350" dirty="0"/>
          </a:p>
        </p:txBody>
      </p:sp>
      <p:sp>
        <p:nvSpPr>
          <p:cNvPr id="16" name="Shape 13"/>
          <p:cNvSpPr/>
          <p:nvPr/>
        </p:nvSpPr>
        <p:spPr>
          <a:xfrm>
            <a:off x="749808" y="4096512"/>
            <a:ext cx="5394960" cy="0"/>
          </a:xfrm>
          <a:prstGeom prst="line">
            <a:avLst/>
          </a:prstGeom>
          <a:solidFill>
            <a:srgbClr val="061323">
              <a:alpha val="0"/>
            </a:srgbClr>
          </a:solidFill>
          <a:ln w="10160">
            <a:solidFill>
              <a:srgbClr val="203B56"/>
            </a:solidFill>
            <a:prstDash val="solid"/>
            <a:headEnd type="none"/>
            <a:tailEnd type="none"/>
          </a:ln>
        </p:spPr>
      </p:sp>
      <p:sp>
        <p:nvSpPr>
          <p:cNvPr id="17" name="Text 14"/>
          <p:cNvSpPr/>
          <p:nvPr/>
        </p:nvSpPr>
        <p:spPr>
          <a:xfrm>
            <a:off x="786384" y="3739896"/>
            <a:ext cx="1874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0C3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Layer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2880360" y="3739896"/>
            <a:ext cx="3474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B6C0C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персонализация, контекст, рекомендации</a:t>
            </a:r>
            <a:endParaRPr lang="en-US" sz="1350" dirty="0"/>
          </a:p>
        </p:txBody>
      </p:sp>
      <p:sp>
        <p:nvSpPr>
          <p:cNvPr id="19" name="Shape 16"/>
          <p:cNvSpPr/>
          <p:nvPr/>
        </p:nvSpPr>
        <p:spPr>
          <a:xfrm>
            <a:off x="749808" y="4846320"/>
            <a:ext cx="5394960" cy="0"/>
          </a:xfrm>
          <a:prstGeom prst="line">
            <a:avLst/>
          </a:prstGeom>
          <a:solidFill>
            <a:srgbClr val="061323">
              <a:alpha val="0"/>
            </a:srgbClr>
          </a:solidFill>
          <a:ln w="10160">
            <a:solidFill>
              <a:srgbClr val="203B56"/>
            </a:solidFill>
            <a:prstDash val="solid"/>
            <a:headEnd type="none"/>
            <a:tailEnd type="none"/>
          </a:ln>
        </p:spPr>
      </p:sp>
      <p:sp>
        <p:nvSpPr>
          <p:cNvPr id="20" name="Text 17"/>
          <p:cNvSpPr/>
          <p:nvPr/>
        </p:nvSpPr>
        <p:spPr>
          <a:xfrm>
            <a:off x="786384" y="4489704"/>
            <a:ext cx="1874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0C3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 Layer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2880360" y="4489704"/>
            <a:ext cx="3474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B6C0C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маршруты, погода, марины, сервисы, спрос</a:t>
            </a:r>
            <a:endParaRPr lang="en-US" sz="1350" dirty="0"/>
          </a:p>
        </p:txBody>
      </p:sp>
      <p:sp>
        <p:nvSpPr>
          <p:cNvPr id="22" name="Text 19"/>
          <p:cNvSpPr/>
          <p:nvPr/>
        </p:nvSpPr>
        <p:spPr>
          <a:xfrm>
            <a:off x="777240" y="5577840"/>
            <a:ext cx="5440680" cy="329184"/>
          </a:xfrm>
          <a:prstGeom prst="rect">
            <a:avLst/>
          </a:prstGeom>
          <a:solidFill>
            <a:srgbClr val="0C2A42"/>
          </a:solidFill>
          <a:ln>
            <a:solidFill>
              <a:srgbClr val="D7A84D">
                <a:alpha val="0"/>
              </a:srgbClr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0C3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MVP FOCUS: AI ASSISTANT + ROUTE + MARINA / SCHOOL DISCOVERY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6132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292608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D7A8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YACHT BUTLER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11183112" y="256032"/>
            <a:ext cx="4389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B6C0C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594360" y="658368"/>
            <a:ext cx="10972800" cy="0"/>
          </a:xfrm>
          <a:prstGeom prst="line">
            <a:avLst/>
          </a:prstGeom>
          <a:solidFill>
            <a:srgbClr val="061323">
              <a:alpha val="0"/>
            </a:srgbClr>
          </a:solidFill>
          <a:ln w="10160">
            <a:solidFill>
              <a:srgbClr val="20334A">
                <a:alpha val="90000"/>
              </a:srgbClr>
            </a:solidFill>
            <a:prstDash val="solid"/>
            <a:headEnd type="none"/>
            <a:tailEnd type="none"/>
          </a:ln>
        </p:spPr>
      </p:sp>
      <p:sp>
        <p:nvSpPr>
          <p:cNvPr id="5" name="Text 3"/>
          <p:cNvSpPr/>
          <p:nvPr/>
        </p:nvSpPr>
        <p:spPr>
          <a:xfrm>
            <a:off x="594360" y="6473952"/>
            <a:ext cx="3200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E819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CAPSAILER • Pitch Deck v1</a:t>
            </a:r>
            <a:endParaRPr lang="en-US" sz="750" dirty="0"/>
          </a:p>
        </p:txBody>
      </p:sp>
      <p:pic>
        <p:nvPicPr>
          <p:cNvPr id="6" name="Image 0" descr="/mnt/data/a_wide_cinematic_interior_scene_on_a_luxury_yacht_batch_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492240" cy="68580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812280" y="914400"/>
            <a:ext cx="466344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AI‑дворецкий для яхтсмена</a:t>
            </a:r>
            <a:endParaRPr lang="en-US" sz="3000" dirty="0"/>
          </a:p>
        </p:txBody>
      </p:sp>
      <p:sp>
        <p:nvSpPr>
          <p:cNvPr id="8" name="Text 5"/>
          <p:cNvSpPr/>
          <p:nvPr/>
        </p:nvSpPr>
        <p:spPr>
          <a:xfrm>
            <a:off x="6812280" y="1719072"/>
            <a:ext cx="4663440" cy="7498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B6C0C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Не просто чат. Контекстный помощник, который понимает маршрут, погоду, яхту, уровень пользователя и следующую задачу.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6876288" y="2743200"/>
            <a:ext cx="4389120" cy="2194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r>
              <a:rPr lang="en-US" sz="1550" dirty="0">
                <a:solidFill>
                  <a:srgbClr val="F5F0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подготовка маршрута и чек‑листов</a:t>
            </a:r>
            <a:endParaRPr lang="en-US" sz="1550" dirty="0"/>
          </a:p>
          <a:p>
            <a:r>
              <a:rPr lang="en-US" sz="1550" dirty="0">
                <a:solidFill>
                  <a:srgbClr val="F5F0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объяснение рисков простым языком</a:t>
            </a:r>
            <a:endParaRPr lang="en-US" sz="1550" dirty="0"/>
          </a:p>
          <a:p>
            <a:r>
              <a:rPr lang="en-US" sz="1550" dirty="0">
                <a:solidFill>
                  <a:srgbClr val="F5F0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подбор марин, школ и сервисов</a:t>
            </a:r>
            <a:endParaRPr lang="en-US" sz="1550" dirty="0"/>
          </a:p>
          <a:p>
            <a:r>
              <a:rPr lang="en-US" sz="1550" dirty="0">
                <a:solidFill>
                  <a:srgbClr val="F5F0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сценарии для новичка и капитана</a:t>
            </a:r>
            <a:endParaRPr lang="en-US" sz="1550" dirty="0"/>
          </a:p>
          <a:p>
            <a:r>
              <a:rPr lang="en-US" sz="1550" dirty="0">
                <a:solidFill>
                  <a:srgbClr val="F5F0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единая память пользовательского пути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6876288" y="5559552"/>
            <a:ext cx="43891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0C3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Ключевой эффект: CAPSAILER становится персональным интерфейсом к яхтенному миру.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6132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292608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D7A8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MARKET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11183112" y="256032"/>
            <a:ext cx="4389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B6C0C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594360" y="658368"/>
            <a:ext cx="10972800" cy="0"/>
          </a:xfrm>
          <a:prstGeom prst="line">
            <a:avLst/>
          </a:prstGeom>
          <a:solidFill>
            <a:srgbClr val="061323">
              <a:alpha val="0"/>
            </a:srgbClr>
          </a:solidFill>
          <a:ln w="10160">
            <a:solidFill>
              <a:srgbClr val="20334A">
                <a:alpha val="90000"/>
              </a:srgbClr>
            </a:solidFill>
            <a:prstDash val="solid"/>
            <a:headEnd type="none"/>
            <a:tailEnd type="none"/>
          </a:ln>
        </p:spPr>
      </p:sp>
      <p:sp>
        <p:nvSpPr>
          <p:cNvPr id="5" name="Text 3"/>
          <p:cNvSpPr/>
          <p:nvPr/>
        </p:nvSpPr>
        <p:spPr>
          <a:xfrm>
            <a:off x="594360" y="6473952"/>
            <a:ext cx="3200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E819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CAPSAILER • Pitch Deck v1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658368" y="896112"/>
            <a:ext cx="6766560" cy="6217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Два рынка в одной экосистеме</a:t>
            </a:r>
            <a:endParaRPr lang="en-US" sz="3100" dirty="0"/>
          </a:p>
        </p:txBody>
      </p:sp>
      <p:sp>
        <p:nvSpPr>
          <p:cNvPr id="7" name="Text 5"/>
          <p:cNvSpPr/>
          <p:nvPr/>
        </p:nvSpPr>
        <p:spPr>
          <a:xfrm>
            <a:off x="658368" y="1636776"/>
            <a:ext cx="6766560" cy="40233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B6C0C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B2C создаёт спрос и поведение. B2B получает поток клиентов, данные и операционный канал.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080760" y="2148840"/>
            <a:ext cx="0" cy="3246120"/>
          </a:xfrm>
          <a:prstGeom prst="line">
            <a:avLst/>
          </a:prstGeom>
          <a:solidFill>
            <a:srgbClr val="061323">
              <a:alpha val="0"/>
            </a:srgbClr>
          </a:solidFill>
          <a:ln w="15240">
            <a:solidFill>
              <a:srgbClr val="2A455F"/>
            </a:solidFill>
            <a:prstDash val="solid"/>
            <a:headEnd type="none"/>
            <a:tailEnd type="none"/>
          </a:ln>
        </p:spPr>
      </p:sp>
      <p:sp>
        <p:nvSpPr>
          <p:cNvPr id="9" name="Text 7"/>
          <p:cNvSpPr/>
          <p:nvPr/>
        </p:nvSpPr>
        <p:spPr>
          <a:xfrm>
            <a:off x="960120" y="2148840"/>
            <a:ext cx="1143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0C36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B2C</a:t>
            </a:r>
            <a:endParaRPr lang="en-US" sz="2500" dirty="0"/>
          </a:p>
        </p:txBody>
      </p:sp>
      <p:sp>
        <p:nvSpPr>
          <p:cNvPr id="10" name="Text 8"/>
          <p:cNvSpPr/>
          <p:nvPr/>
        </p:nvSpPr>
        <p:spPr>
          <a:xfrm>
            <a:off x="6446520" y="2148840"/>
            <a:ext cx="1143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0C36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B2B</a:t>
            </a:r>
            <a:endParaRPr lang="en-US" sz="2500" dirty="0"/>
          </a:p>
        </p:txBody>
      </p:sp>
      <p:sp>
        <p:nvSpPr>
          <p:cNvPr id="11" name="Text 9"/>
          <p:cNvSpPr/>
          <p:nvPr/>
        </p:nvSpPr>
        <p:spPr>
          <a:xfrm>
            <a:off x="987552" y="2834640"/>
            <a:ext cx="4389120" cy="2057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r>
              <a:rPr lang="en-US" sz="1700" dirty="0">
                <a:solidFill>
                  <a:srgbClr val="F5F0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новички и ученики</a:t>
            </a:r>
            <a:endParaRPr lang="en-US" sz="1700" dirty="0"/>
          </a:p>
          <a:p>
            <a:r>
              <a:rPr lang="en-US" sz="1700" dirty="0">
                <a:solidFill>
                  <a:srgbClr val="F5F0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шкиперы и чартерные пользователи</a:t>
            </a:r>
            <a:endParaRPr lang="en-US" sz="1700" dirty="0"/>
          </a:p>
          <a:p>
            <a:r>
              <a:rPr lang="en-US" sz="1700" dirty="0">
                <a:solidFill>
                  <a:srgbClr val="F5F0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владельцы яхт</a:t>
            </a:r>
            <a:endParaRPr lang="en-US" sz="1700" dirty="0"/>
          </a:p>
          <a:p>
            <a:r>
              <a:rPr lang="en-US" sz="1700" dirty="0">
                <a:solidFill>
                  <a:srgbClr val="F5F0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путешествующие моряки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6473952" y="2834640"/>
            <a:ext cx="4389120" cy="2057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r>
              <a:rPr lang="en-US" sz="1700" dirty="0">
                <a:solidFill>
                  <a:srgbClr val="F5F0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яхтенные школы</a:t>
            </a:r>
            <a:endParaRPr lang="en-US" sz="1700" dirty="0"/>
          </a:p>
          <a:p>
            <a:r>
              <a:rPr lang="en-US" sz="1700" dirty="0">
                <a:solidFill>
                  <a:srgbClr val="F5F0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марины и сервисные компании</a:t>
            </a:r>
            <a:endParaRPr lang="en-US" sz="1700" dirty="0"/>
          </a:p>
          <a:p>
            <a:r>
              <a:rPr lang="en-US" sz="1700" dirty="0">
                <a:solidFill>
                  <a:srgbClr val="F5F0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чартерные операторы</a:t>
            </a:r>
            <a:endParaRPr lang="en-US" sz="1700" dirty="0"/>
          </a:p>
          <a:p>
            <a:r>
              <a:rPr lang="en-US" sz="1700" dirty="0">
                <a:solidFill>
                  <a:srgbClr val="F5F0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брокеры и поставщики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4206240" y="5349240"/>
            <a:ext cx="3886200" cy="0"/>
          </a:xfrm>
          <a:prstGeom prst="line">
            <a:avLst/>
          </a:prstGeom>
          <a:solidFill>
            <a:srgbClr val="061323">
              <a:alpha val="0"/>
            </a:srgbClr>
          </a:solidFill>
          <a:ln w="22860">
            <a:solidFill>
              <a:srgbClr val="D7A84D"/>
            </a:solidFill>
            <a:prstDash val="solid"/>
            <a:headEnd type="none"/>
            <a:tailEnd type="triangle"/>
          </a:ln>
        </p:spPr>
      </p:sp>
      <p:sp>
        <p:nvSpPr>
          <p:cNvPr id="14" name="Text 12"/>
          <p:cNvSpPr/>
          <p:nvPr/>
        </p:nvSpPr>
        <p:spPr>
          <a:xfrm>
            <a:off x="987552" y="5806440"/>
            <a:ext cx="10012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dirty="0">
                <a:solidFill>
                  <a:srgbClr val="B6C0C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Network effect: новый партнёр повышает ценность для пользователя; каждый пользователь повышает ценность для партнёра.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6132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292608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D7A8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BUSINESS MODEL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11183112" y="256032"/>
            <a:ext cx="4389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B6C0C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594360" y="658368"/>
            <a:ext cx="10972800" cy="0"/>
          </a:xfrm>
          <a:prstGeom prst="line">
            <a:avLst/>
          </a:prstGeom>
          <a:solidFill>
            <a:srgbClr val="061323">
              <a:alpha val="0"/>
            </a:srgbClr>
          </a:solidFill>
          <a:ln w="10160">
            <a:solidFill>
              <a:srgbClr val="20334A">
                <a:alpha val="90000"/>
              </a:srgbClr>
            </a:solidFill>
            <a:prstDash val="solid"/>
            <a:headEnd type="none"/>
            <a:tailEnd type="none"/>
          </a:ln>
        </p:spPr>
      </p:sp>
      <p:sp>
        <p:nvSpPr>
          <p:cNvPr id="5" name="Text 3"/>
          <p:cNvSpPr/>
          <p:nvPr/>
        </p:nvSpPr>
        <p:spPr>
          <a:xfrm>
            <a:off x="594360" y="6473952"/>
            <a:ext cx="3200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E819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CAPSAILER • Pitch Deck v1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658368" y="896112"/>
            <a:ext cx="6492240" cy="6217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Многоуровневая монетизация</a:t>
            </a:r>
            <a:endParaRPr lang="en-US" sz="3100" dirty="0"/>
          </a:p>
        </p:txBody>
      </p:sp>
      <p:sp>
        <p:nvSpPr>
          <p:cNvPr id="7" name="Text 5"/>
          <p:cNvSpPr/>
          <p:nvPr/>
        </p:nvSpPr>
        <p:spPr>
          <a:xfrm>
            <a:off x="658368" y="1636776"/>
            <a:ext cx="6492240" cy="40233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B6C0C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Модель растёт вместе с глубиной экосистемы: подписки, B2B‑кабинеты, marketplace и комиссии.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989320" y="3776472"/>
            <a:ext cx="-2487168" cy="-1179576"/>
          </a:xfrm>
          <a:prstGeom prst="line">
            <a:avLst/>
          </a:prstGeom>
          <a:solidFill>
            <a:srgbClr val="061323">
              <a:alpha val="0"/>
            </a:srgbClr>
          </a:solidFill>
          <a:ln w="12700">
            <a:solidFill>
              <a:srgbClr val="294A65"/>
            </a:solidFill>
            <a:prstDash val="solid"/>
            <a:headEnd type="none"/>
            <a:tailEnd type="none"/>
          </a:ln>
        </p:spPr>
      </p:sp>
      <p:sp>
        <p:nvSpPr>
          <p:cNvPr id="9" name="Shape 7"/>
          <p:cNvSpPr/>
          <p:nvPr/>
        </p:nvSpPr>
        <p:spPr>
          <a:xfrm>
            <a:off x="5989320" y="3776472"/>
            <a:ext cx="1993392" cy="-1179576"/>
          </a:xfrm>
          <a:prstGeom prst="line">
            <a:avLst/>
          </a:prstGeom>
          <a:solidFill>
            <a:srgbClr val="061323">
              <a:alpha val="0"/>
            </a:srgbClr>
          </a:solidFill>
          <a:ln w="12700">
            <a:solidFill>
              <a:srgbClr val="294A65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5989320" y="3776472"/>
            <a:ext cx="2953512" cy="941832"/>
          </a:xfrm>
          <a:prstGeom prst="line">
            <a:avLst/>
          </a:prstGeom>
          <a:solidFill>
            <a:srgbClr val="061323">
              <a:alpha val="0"/>
            </a:srgbClr>
          </a:solidFill>
          <a:ln w="12700">
            <a:solidFill>
              <a:srgbClr val="294A65"/>
            </a:solidFill>
            <a:prstDash val="solid"/>
            <a:headEnd type="none"/>
            <a:tailEnd type="none"/>
          </a:ln>
        </p:spPr>
      </p:sp>
      <p:sp>
        <p:nvSpPr>
          <p:cNvPr id="11" name="Shape 9"/>
          <p:cNvSpPr/>
          <p:nvPr/>
        </p:nvSpPr>
        <p:spPr>
          <a:xfrm>
            <a:off x="5989320" y="3776472"/>
            <a:ext cx="256032" cy="1810512"/>
          </a:xfrm>
          <a:prstGeom prst="line">
            <a:avLst/>
          </a:prstGeom>
          <a:solidFill>
            <a:srgbClr val="061323">
              <a:alpha val="0"/>
            </a:srgbClr>
          </a:solidFill>
          <a:ln w="12700">
            <a:solidFill>
              <a:srgbClr val="294A65"/>
            </a:solidFill>
            <a:prstDash val="solid"/>
            <a:headEnd type="none"/>
            <a:tailEnd type="none"/>
          </a:ln>
        </p:spPr>
      </p:sp>
      <p:sp>
        <p:nvSpPr>
          <p:cNvPr id="12" name="Shape 10"/>
          <p:cNvSpPr/>
          <p:nvPr/>
        </p:nvSpPr>
        <p:spPr>
          <a:xfrm>
            <a:off x="5989320" y="3776472"/>
            <a:ext cx="-2532888" cy="941832"/>
          </a:xfrm>
          <a:prstGeom prst="line">
            <a:avLst/>
          </a:prstGeom>
          <a:solidFill>
            <a:srgbClr val="061323">
              <a:alpha val="0"/>
            </a:srgbClr>
          </a:solidFill>
          <a:ln w="12700">
            <a:solidFill>
              <a:srgbClr val="294A65"/>
            </a:solidFill>
            <a:prstDash val="solid"/>
            <a:headEnd type="none"/>
            <a:tailEnd type="none"/>
          </a:ln>
        </p:spPr>
      </p:sp>
      <p:sp>
        <p:nvSpPr>
          <p:cNvPr id="13" name="Shape 11"/>
          <p:cNvSpPr/>
          <p:nvPr/>
        </p:nvSpPr>
        <p:spPr>
          <a:xfrm>
            <a:off x="5989320" y="3776472"/>
            <a:ext cx="-3538728" cy="-155448"/>
          </a:xfrm>
          <a:prstGeom prst="line">
            <a:avLst/>
          </a:prstGeom>
          <a:solidFill>
            <a:srgbClr val="061323">
              <a:alpha val="0"/>
            </a:srgbClr>
          </a:solidFill>
          <a:ln w="12700">
            <a:solidFill>
              <a:srgbClr val="294A65"/>
            </a:solidFill>
            <a:prstDash val="solid"/>
            <a:headEnd type="none"/>
            <a:tailEnd type="none"/>
          </a:ln>
        </p:spPr>
      </p:sp>
      <p:sp>
        <p:nvSpPr>
          <p:cNvPr id="14" name="Text 12"/>
          <p:cNvSpPr/>
          <p:nvPr/>
        </p:nvSpPr>
        <p:spPr>
          <a:xfrm>
            <a:off x="4800600" y="3182112"/>
            <a:ext cx="2377440" cy="1188720"/>
          </a:xfrm>
          <a:prstGeom prst="rect">
            <a:avLst/>
          </a:prstGeom>
          <a:solidFill>
            <a:srgbClr val="092237"/>
          </a:solidFill>
          <a:ln w="15240">
            <a:solidFill>
              <a:srgbClr val="D7A84D"/>
            </a:solidFill>
          </a:ln>
        </p:spPr>
        <p:txBody>
          <a:bodyPr wrap="square" lIns="508" tIns="508" rIns="508" bIns="508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Revenue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Engine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2788920" y="2359152"/>
            <a:ext cx="1463040" cy="502920"/>
          </a:xfrm>
          <a:prstGeom prst="rect">
            <a:avLst/>
          </a:prstGeom>
          <a:solidFill>
            <a:srgbClr val="0B2238"/>
          </a:solidFill>
          <a:ln w="10160">
            <a:solidFill>
              <a:srgbClr val="2E5472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Premium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7269480" y="2359152"/>
            <a:ext cx="1463040" cy="502920"/>
          </a:xfrm>
          <a:prstGeom prst="rect">
            <a:avLst/>
          </a:prstGeom>
          <a:solidFill>
            <a:srgbClr val="0B2238"/>
          </a:solidFill>
          <a:ln w="10160">
            <a:solidFill>
              <a:srgbClr val="2E5472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B2B SaaS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8229600" y="4480560"/>
            <a:ext cx="1463040" cy="502920"/>
          </a:xfrm>
          <a:prstGeom prst="rect">
            <a:avLst/>
          </a:prstGeom>
          <a:solidFill>
            <a:srgbClr val="0B2238"/>
          </a:solidFill>
          <a:ln w="10160">
            <a:solidFill>
              <a:srgbClr val="2E5472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Marketplace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5532120" y="5349240"/>
            <a:ext cx="1463040" cy="502920"/>
          </a:xfrm>
          <a:prstGeom prst="rect">
            <a:avLst/>
          </a:prstGeom>
          <a:solidFill>
            <a:srgbClr val="0B2238"/>
          </a:solidFill>
          <a:ln w="10160">
            <a:solidFill>
              <a:srgbClr val="2E5472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Комиссии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2743200" y="4480560"/>
            <a:ext cx="1463040" cy="502920"/>
          </a:xfrm>
          <a:prstGeom prst="rect">
            <a:avLst/>
          </a:prstGeom>
          <a:solidFill>
            <a:srgbClr val="0B2238"/>
          </a:solidFill>
          <a:ln w="10160">
            <a:solidFill>
              <a:srgbClr val="2E5472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API / Data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1737360" y="3383280"/>
            <a:ext cx="1463040" cy="502920"/>
          </a:xfrm>
          <a:prstGeom prst="rect">
            <a:avLst/>
          </a:prstGeom>
          <a:solidFill>
            <a:srgbClr val="0B2238"/>
          </a:solidFill>
          <a:ln w="10160">
            <a:solidFill>
              <a:srgbClr val="2E5472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services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987552" y="5989320"/>
            <a:ext cx="10149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dirty="0">
                <a:solidFill>
                  <a:srgbClr val="B6C0C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Сначала — узкий MVP и доказательство поведения. Затем — расширение монетизации через партнёрские сценарии.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6132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292608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D7A8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COMPETITIVE ADVANTAGE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11183112" y="256032"/>
            <a:ext cx="4389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B6C0C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594360" y="658368"/>
            <a:ext cx="10972800" cy="0"/>
          </a:xfrm>
          <a:prstGeom prst="line">
            <a:avLst/>
          </a:prstGeom>
          <a:solidFill>
            <a:srgbClr val="061323">
              <a:alpha val="0"/>
            </a:srgbClr>
          </a:solidFill>
          <a:ln w="10160">
            <a:solidFill>
              <a:srgbClr val="20334A">
                <a:alpha val="90000"/>
              </a:srgbClr>
            </a:solidFill>
            <a:prstDash val="solid"/>
            <a:headEnd type="none"/>
            <a:tailEnd type="none"/>
          </a:ln>
        </p:spPr>
      </p:sp>
      <p:sp>
        <p:nvSpPr>
          <p:cNvPr id="5" name="Text 3"/>
          <p:cNvSpPr/>
          <p:nvPr/>
        </p:nvSpPr>
        <p:spPr>
          <a:xfrm>
            <a:off x="594360" y="6473952"/>
            <a:ext cx="3200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E819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CAPSAILER • Pitch Deck v1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658368" y="896112"/>
            <a:ext cx="6766560" cy="6217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Защита строится на контексте</a:t>
            </a:r>
            <a:endParaRPr lang="en-US" sz="3100" dirty="0"/>
          </a:p>
        </p:txBody>
      </p:sp>
      <p:sp>
        <p:nvSpPr>
          <p:cNvPr id="7" name="Text 5"/>
          <p:cNvSpPr/>
          <p:nvPr/>
        </p:nvSpPr>
        <p:spPr>
          <a:xfrm>
            <a:off x="658368" y="1636776"/>
            <a:ext cx="6766560" cy="40233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B6C0C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CAPSAILER выигрывает не количеством функций, а накоплением данных, партнёрств и пользовательской истории.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2834640" y="2578608"/>
            <a:ext cx="914400" cy="0"/>
          </a:xfrm>
          <a:prstGeom prst="line">
            <a:avLst/>
          </a:prstGeom>
          <a:solidFill>
            <a:srgbClr val="061323">
              <a:alpha val="0"/>
            </a:srgbClr>
          </a:solidFill>
          <a:ln w="22860">
            <a:solidFill>
              <a:srgbClr val="D7A84D"/>
            </a:solidFill>
            <a:prstDash val="solid"/>
            <a:headEnd type="none"/>
            <a:tailEnd type="triangle"/>
          </a:ln>
        </p:spPr>
      </p:sp>
      <p:sp>
        <p:nvSpPr>
          <p:cNvPr id="9" name="Shape 7"/>
          <p:cNvSpPr/>
          <p:nvPr/>
        </p:nvSpPr>
        <p:spPr>
          <a:xfrm>
            <a:off x="5943600" y="2578608"/>
            <a:ext cx="914400" cy="0"/>
          </a:xfrm>
          <a:prstGeom prst="line">
            <a:avLst/>
          </a:prstGeom>
          <a:solidFill>
            <a:srgbClr val="061323">
              <a:alpha val="0"/>
            </a:srgbClr>
          </a:solidFill>
          <a:ln w="22860">
            <a:solidFill>
              <a:srgbClr val="D7A84D"/>
            </a:solidFill>
            <a:prstDash val="solid"/>
            <a:headEnd type="none"/>
            <a:tailEnd type="triangle"/>
          </a:ln>
        </p:spPr>
      </p:sp>
      <p:sp>
        <p:nvSpPr>
          <p:cNvPr id="10" name="Shape 8"/>
          <p:cNvSpPr/>
          <p:nvPr/>
        </p:nvSpPr>
        <p:spPr>
          <a:xfrm>
            <a:off x="7818120" y="2971800"/>
            <a:ext cx="-1783080" cy="1097280"/>
          </a:xfrm>
          <a:prstGeom prst="line">
            <a:avLst/>
          </a:prstGeom>
          <a:solidFill>
            <a:srgbClr val="061323">
              <a:alpha val="0"/>
            </a:srgbClr>
          </a:solidFill>
          <a:ln w="22860">
            <a:solidFill>
              <a:srgbClr val="D7A84D"/>
            </a:solidFill>
            <a:prstDash val="solid"/>
            <a:headEnd type="none"/>
            <a:tailEnd type="triangle"/>
          </a:ln>
        </p:spPr>
      </p:sp>
      <p:sp>
        <p:nvSpPr>
          <p:cNvPr id="11" name="Shape 9"/>
          <p:cNvSpPr/>
          <p:nvPr/>
        </p:nvSpPr>
        <p:spPr>
          <a:xfrm>
            <a:off x="4114800" y="4645152"/>
            <a:ext cx="-1600200" cy="-1426464"/>
          </a:xfrm>
          <a:prstGeom prst="line">
            <a:avLst/>
          </a:prstGeom>
          <a:solidFill>
            <a:srgbClr val="061323">
              <a:alpha val="0"/>
            </a:srgbClr>
          </a:solidFill>
          <a:ln w="22860">
            <a:solidFill>
              <a:srgbClr val="D7A84D"/>
            </a:solidFill>
            <a:prstDash val="solid"/>
            <a:headEnd type="none"/>
            <a:tailEnd type="triangle"/>
          </a:ln>
        </p:spPr>
      </p:sp>
      <p:sp>
        <p:nvSpPr>
          <p:cNvPr id="12" name="Text 10"/>
          <p:cNvSpPr/>
          <p:nvPr/>
        </p:nvSpPr>
        <p:spPr>
          <a:xfrm>
            <a:off x="960120" y="2249424"/>
            <a:ext cx="1828800" cy="658368"/>
          </a:xfrm>
          <a:prstGeom prst="rect">
            <a:avLst/>
          </a:prstGeom>
          <a:solidFill>
            <a:srgbClr val="092237"/>
          </a:solidFill>
          <a:ln w="10160">
            <a:solidFill>
              <a:srgbClr val="D7A84D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Пользовательский путь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4069080" y="2249424"/>
            <a:ext cx="1828800" cy="658368"/>
          </a:xfrm>
          <a:prstGeom prst="rect">
            <a:avLst/>
          </a:prstGeom>
          <a:solidFill>
            <a:srgbClr val="092237"/>
          </a:solidFill>
          <a:ln w="10160">
            <a:solidFill>
              <a:srgbClr val="D7A84D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Партнёрская сеть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7178040" y="2249424"/>
            <a:ext cx="1828800" cy="658368"/>
          </a:xfrm>
          <a:prstGeom prst="rect">
            <a:avLst/>
          </a:prstGeom>
          <a:solidFill>
            <a:srgbClr val="092237"/>
          </a:solidFill>
          <a:ln w="10160">
            <a:solidFill>
              <a:srgbClr val="D7A84D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Данные и сценарии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4069080" y="4498848"/>
            <a:ext cx="1828800" cy="658368"/>
          </a:xfrm>
          <a:prstGeom prst="rect">
            <a:avLst/>
          </a:prstGeom>
          <a:solidFill>
            <a:srgbClr val="092237"/>
          </a:solidFill>
          <a:ln w="10160">
            <a:solidFill>
              <a:srgbClr val="D7A84D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AI‑персонализация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9326880" y="2057400"/>
            <a:ext cx="1554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0C36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Moat v1</a:t>
            </a:r>
            <a:endParaRPr lang="en-US" sz="2300" dirty="0"/>
          </a:p>
        </p:txBody>
      </p:sp>
      <p:sp>
        <p:nvSpPr>
          <p:cNvPr id="17" name="Text 15"/>
          <p:cNvSpPr/>
          <p:nvPr/>
        </p:nvSpPr>
        <p:spPr>
          <a:xfrm>
            <a:off x="9308592" y="2761488"/>
            <a:ext cx="2148840" cy="1965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r>
              <a:rPr lang="en-US" sz="1450" dirty="0">
                <a:solidFill>
                  <a:srgbClr val="F5F0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реальные интервью и полевые проверки</a:t>
            </a:r>
            <a:endParaRPr lang="en-US" sz="1450" dirty="0"/>
          </a:p>
          <a:p>
            <a:r>
              <a:rPr lang="en-US" sz="1450" dirty="0">
                <a:solidFill>
                  <a:srgbClr val="F5F0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пилотные партнёры в Испании</a:t>
            </a:r>
            <a:endParaRPr lang="en-US" sz="1450" dirty="0"/>
          </a:p>
          <a:p>
            <a:r>
              <a:rPr lang="en-US" sz="1450" dirty="0">
                <a:solidFill>
                  <a:srgbClr val="F5F0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единая история пользователя</a:t>
            </a:r>
            <a:endParaRPr lang="en-US" sz="1450" dirty="0"/>
          </a:p>
          <a:p>
            <a:r>
              <a:rPr lang="en-US" sz="1450" dirty="0">
                <a:solidFill>
                  <a:srgbClr val="F5F0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vertical AI для яхтинга</a:t>
            </a:r>
            <a:endParaRPr lang="en-US" sz="14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6132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292608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D7A8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GO-TO-MARKET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11183112" y="256032"/>
            <a:ext cx="4389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B6C0C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594360" y="658368"/>
            <a:ext cx="10972800" cy="0"/>
          </a:xfrm>
          <a:prstGeom prst="line">
            <a:avLst/>
          </a:prstGeom>
          <a:solidFill>
            <a:srgbClr val="061323">
              <a:alpha val="0"/>
            </a:srgbClr>
          </a:solidFill>
          <a:ln w="10160">
            <a:solidFill>
              <a:srgbClr val="20334A">
                <a:alpha val="90000"/>
              </a:srgbClr>
            </a:solidFill>
            <a:prstDash val="solid"/>
            <a:headEnd type="none"/>
            <a:tailEnd type="none"/>
          </a:ln>
        </p:spPr>
      </p:sp>
      <p:sp>
        <p:nvSpPr>
          <p:cNvPr id="5" name="Text 3"/>
          <p:cNvSpPr/>
          <p:nvPr/>
        </p:nvSpPr>
        <p:spPr>
          <a:xfrm>
            <a:off x="594360" y="6473952"/>
            <a:ext cx="3200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E819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CAPSAILER • Pitch Deck v1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658368" y="896112"/>
            <a:ext cx="7040880" cy="6217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Испания как стартовая площадка</a:t>
            </a:r>
            <a:endParaRPr lang="en-US" sz="3100" dirty="0"/>
          </a:p>
        </p:txBody>
      </p:sp>
      <p:sp>
        <p:nvSpPr>
          <p:cNvPr id="7" name="Text 5"/>
          <p:cNvSpPr/>
          <p:nvPr/>
        </p:nvSpPr>
        <p:spPr>
          <a:xfrm>
            <a:off x="658368" y="1636776"/>
            <a:ext cx="7040880" cy="40233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B6C0C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Цель первого этапа — проверить спрос через 10–15 пилотных партнёров: школы, марины, чартеры, капитаны.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2331720" y="3657600"/>
            <a:ext cx="1051560" cy="0"/>
          </a:xfrm>
          <a:prstGeom prst="line">
            <a:avLst/>
          </a:prstGeom>
          <a:solidFill>
            <a:srgbClr val="061323">
              <a:alpha val="0"/>
            </a:srgbClr>
          </a:solidFill>
          <a:ln w="22860">
            <a:solidFill>
              <a:srgbClr val="D7A84D"/>
            </a:solidFill>
            <a:prstDash val="solid"/>
            <a:headEnd type="none"/>
            <a:tailEnd type="triangle"/>
          </a:ln>
        </p:spPr>
      </p:sp>
      <p:sp>
        <p:nvSpPr>
          <p:cNvPr id="9" name="Text 7"/>
          <p:cNvSpPr/>
          <p:nvPr/>
        </p:nvSpPr>
        <p:spPr>
          <a:xfrm>
            <a:off x="1097280" y="3154680"/>
            <a:ext cx="841248" cy="841248"/>
          </a:xfrm>
          <a:prstGeom prst="rect">
            <a:avLst/>
          </a:prstGeom>
          <a:solidFill>
            <a:srgbClr val="082035"/>
          </a:solidFill>
          <a:ln w="16510">
            <a:solidFill>
              <a:srgbClr val="D7A84D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0C36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01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30936" y="4526280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Málaga / Andalucía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667512" y="4919472"/>
            <a:ext cx="175564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80" dirty="0">
                <a:solidFill>
                  <a:srgbClr val="B6C0C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локальная база, интервью, первые контакты</a:t>
            </a:r>
            <a:endParaRPr lang="en-US" sz="1080" dirty="0"/>
          </a:p>
        </p:txBody>
      </p:sp>
      <p:sp>
        <p:nvSpPr>
          <p:cNvPr id="12" name="Shape 10"/>
          <p:cNvSpPr/>
          <p:nvPr/>
        </p:nvSpPr>
        <p:spPr>
          <a:xfrm>
            <a:off x="5120640" y="3657600"/>
            <a:ext cx="1051560" cy="0"/>
          </a:xfrm>
          <a:prstGeom prst="line">
            <a:avLst/>
          </a:prstGeom>
          <a:solidFill>
            <a:srgbClr val="061323">
              <a:alpha val="0"/>
            </a:srgbClr>
          </a:solidFill>
          <a:ln w="22860">
            <a:solidFill>
              <a:srgbClr val="D7A84D"/>
            </a:solidFill>
            <a:prstDash val="solid"/>
            <a:headEnd type="none"/>
            <a:tailEnd type="triangle"/>
          </a:ln>
        </p:spPr>
      </p:sp>
      <p:sp>
        <p:nvSpPr>
          <p:cNvPr id="13" name="Text 11"/>
          <p:cNvSpPr/>
          <p:nvPr/>
        </p:nvSpPr>
        <p:spPr>
          <a:xfrm>
            <a:off x="3886200" y="3154680"/>
            <a:ext cx="841248" cy="841248"/>
          </a:xfrm>
          <a:prstGeom prst="rect">
            <a:avLst/>
          </a:prstGeom>
          <a:solidFill>
            <a:srgbClr val="082035"/>
          </a:solidFill>
          <a:ln w="16510">
            <a:solidFill>
              <a:srgbClr val="D7A84D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0C36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02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3419856" y="4526280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Spain pilots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3456432" y="4919472"/>
            <a:ext cx="175564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80" dirty="0">
                <a:solidFill>
                  <a:srgbClr val="B6C0C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школы + марины + чартерные компании</a:t>
            </a:r>
            <a:endParaRPr lang="en-US" sz="1080" dirty="0"/>
          </a:p>
        </p:txBody>
      </p:sp>
      <p:sp>
        <p:nvSpPr>
          <p:cNvPr id="16" name="Shape 14"/>
          <p:cNvSpPr/>
          <p:nvPr/>
        </p:nvSpPr>
        <p:spPr>
          <a:xfrm>
            <a:off x="7909560" y="3657600"/>
            <a:ext cx="1051560" cy="0"/>
          </a:xfrm>
          <a:prstGeom prst="line">
            <a:avLst/>
          </a:prstGeom>
          <a:solidFill>
            <a:srgbClr val="061323">
              <a:alpha val="0"/>
            </a:srgbClr>
          </a:solidFill>
          <a:ln w="22860">
            <a:solidFill>
              <a:srgbClr val="D7A84D"/>
            </a:solidFill>
            <a:prstDash val="solid"/>
            <a:headEnd type="none"/>
            <a:tailEnd type="triangle"/>
          </a:ln>
        </p:spPr>
      </p:sp>
      <p:sp>
        <p:nvSpPr>
          <p:cNvPr id="17" name="Text 15"/>
          <p:cNvSpPr/>
          <p:nvPr/>
        </p:nvSpPr>
        <p:spPr>
          <a:xfrm>
            <a:off x="6675120" y="3154680"/>
            <a:ext cx="841248" cy="841248"/>
          </a:xfrm>
          <a:prstGeom prst="rect">
            <a:avLst/>
          </a:prstGeom>
          <a:solidFill>
            <a:srgbClr val="082035"/>
          </a:solidFill>
          <a:ln w="16510">
            <a:solidFill>
              <a:srgbClr val="D7A84D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0C36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03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6208776" y="4526280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Mediterranean expansion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6245352" y="4919472"/>
            <a:ext cx="175564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80" dirty="0">
                <a:solidFill>
                  <a:srgbClr val="B6C0C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масштабирование модели и партнёрской сети</a:t>
            </a:r>
            <a:endParaRPr lang="en-US" sz="1080" dirty="0"/>
          </a:p>
        </p:txBody>
      </p:sp>
      <p:sp>
        <p:nvSpPr>
          <p:cNvPr id="20" name="Text 18"/>
          <p:cNvSpPr/>
          <p:nvPr/>
        </p:nvSpPr>
        <p:spPr>
          <a:xfrm>
            <a:off x="9464040" y="3154680"/>
            <a:ext cx="841248" cy="841248"/>
          </a:xfrm>
          <a:prstGeom prst="rect">
            <a:avLst/>
          </a:prstGeom>
          <a:solidFill>
            <a:srgbClr val="082035"/>
          </a:solidFill>
          <a:ln w="16510">
            <a:solidFill>
              <a:srgbClr val="D7A84D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0C36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04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8997696" y="4526280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Global yachting markets</a:t>
            </a:r>
            <a:endParaRPr lang="en-US" sz="1450" dirty="0"/>
          </a:p>
        </p:txBody>
      </p:sp>
      <p:sp>
        <p:nvSpPr>
          <p:cNvPr id="22" name="Text 20"/>
          <p:cNvSpPr/>
          <p:nvPr/>
        </p:nvSpPr>
        <p:spPr>
          <a:xfrm>
            <a:off x="9034272" y="4919472"/>
            <a:ext cx="175564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80" dirty="0">
                <a:solidFill>
                  <a:srgbClr val="B6C0C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экосистема вокруг международного яхтинга</a:t>
            </a:r>
            <a:endParaRPr lang="en-US" sz="1080" dirty="0"/>
          </a:p>
        </p:txBody>
      </p:sp>
      <p:sp>
        <p:nvSpPr>
          <p:cNvPr id="23" name="Text 21"/>
          <p:cNvSpPr/>
          <p:nvPr/>
        </p:nvSpPr>
        <p:spPr>
          <a:xfrm>
            <a:off x="3429000" y="5779008"/>
            <a:ext cx="5394960" cy="329184"/>
          </a:xfrm>
          <a:prstGeom prst="rect">
            <a:avLst/>
          </a:prstGeom>
          <a:solidFill>
            <a:srgbClr val="D7A84D"/>
          </a:solidFill>
          <a:ln>
            <a:solidFill>
              <a:srgbClr val="D7A84D">
                <a:alpha val="0"/>
              </a:srgbClr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613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FIRST OBJECTIVE: PILOTS + USAGE DATA + WILLINGNESS TO PAY</a:t>
            </a:r>
            <a:endParaRPr lang="en-US" sz="9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6132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292608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D7A8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ROADMAP &amp; KPI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11183112" y="256032"/>
            <a:ext cx="4389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B6C0C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594360" y="658368"/>
            <a:ext cx="10972800" cy="0"/>
          </a:xfrm>
          <a:prstGeom prst="line">
            <a:avLst/>
          </a:prstGeom>
          <a:solidFill>
            <a:srgbClr val="061323">
              <a:alpha val="0"/>
            </a:srgbClr>
          </a:solidFill>
          <a:ln w="10160">
            <a:solidFill>
              <a:srgbClr val="20334A">
                <a:alpha val="90000"/>
              </a:srgbClr>
            </a:solidFill>
            <a:prstDash val="solid"/>
            <a:headEnd type="none"/>
            <a:tailEnd type="none"/>
          </a:ln>
        </p:spPr>
      </p:sp>
      <p:sp>
        <p:nvSpPr>
          <p:cNvPr id="5" name="Text 3"/>
          <p:cNvSpPr/>
          <p:nvPr/>
        </p:nvSpPr>
        <p:spPr>
          <a:xfrm>
            <a:off x="594360" y="6473952"/>
            <a:ext cx="3200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E819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CAPSAILER • Pitch Deck v1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658368" y="896112"/>
            <a:ext cx="7589520" cy="6217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Что доказываем в ближайшие месяцы</a:t>
            </a:r>
            <a:endParaRPr lang="en-US" sz="3100" dirty="0"/>
          </a:p>
        </p:txBody>
      </p:sp>
      <p:sp>
        <p:nvSpPr>
          <p:cNvPr id="7" name="Text 5"/>
          <p:cNvSpPr/>
          <p:nvPr/>
        </p:nvSpPr>
        <p:spPr>
          <a:xfrm>
            <a:off x="658368" y="1636776"/>
            <a:ext cx="7589520" cy="40233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B6C0C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Не только продукт. Нужны измеримые доказательства спроса, повторяемости сценариев и партнёрской ценности.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914400" y="214884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0C3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MVP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2468880" y="2295144"/>
            <a:ext cx="822960" cy="0"/>
          </a:xfrm>
          <a:prstGeom prst="line">
            <a:avLst/>
          </a:prstGeom>
          <a:solidFill>
            <a:srgbClr val="061323">
              <a:alpha val="0"/>
            </a:srgbClr>
          </a:solidFill>
          <a:ln w="17780">
            <a:solidFill>
              <a:srgbClr val="D7A84D"/>
            </a:solidFill>
            <a:prstDash val="solid"/>
            <a:headEnd type="none"/>
            <a:tailEnd type="triangle"/>
          </a:ln>
        </p:spPr>
      </p:sp>
      <p:sp>
        <p:nvSpPr>
          <p:cNvPr id="10" name="Text 8"/>
          <p:cNvSpPr/>
          <p:nvPr/>
        </p:nvSpPr>
        <p:spPr>
          <a:xfrm>
            <a:off x="3520440" y="2112264"/>
            <a:ext cx="6949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F5F0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AI‑ассистент + базовые сценарии маршрута, марин и школ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914400" y="292608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0C3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Pilots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2468880" y="3072384"/>
            <a:ext cx="822960" cy="0"/>
          </a:xfrm>
          <a:prstGeom prst="line">
            <a:avLst/>
          </a:prstGeom>
          <a:solidFill>
            <a:srgbClr val="061323">
              <a:alpha val="0"/>
            </a:srgbClr>
          </a:solidFill>
          <a:ln w="17780">
            <a:solidFill>
              <a:srgbClr val="D7A84D"/>
            </a:solidFill>
            <a:prstDash val="solid"/>
            <a:headEnd type="none"/>
            <a:tailEnd type="triangle"/>
          </a:ln>
        </p:spPr>
      </p:sp>
      <p:sp>
        <p:nvSpPr>
          <p:cNvPr id="13" name="Text 11"/>
          <p:cNvSpPr/>
          <p:nvPr/>
        </p:nvSpPr>
        <p:spPr>
          <a:xfrm>
            <a:off x="3520440" y="2889504"/>
            <a:ext cx="6949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F5F0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10–15 партнёров в Испании и регулярная обратная связь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914400" y="370332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0C3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KPI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2468880" y="3849624"/>
            <a:ext cx="822960" cy="0"/>
          </a:xfrm>
          <a:prstGeom prst="line">
            <a:avLst/>
          </a:prstGeom>
          <a:solidFill>
            <a:srgbClr val="061323">
              <a:alpha val="0"/>
            </a:srgbClr>
          </a:solidFill>
          <a:ln w="17780">
            <a:solidFill>
              <a:srgbClr val="D7A84D"/>
            </a:solidFill>
            <a:prstDash val="solid"/>
            <a:headEnd type="none"/>
            <a:tailEnd type="triangle"/>
          </a:ln>
        </p:spPr>
      </p:sp>
      <p:sp>
        <p:nvSpPr>
          <p:cNvPr id="16" name="Text 14"/>
          <p:cNvSpPr/>
          <p:nvPr/>
        </p:nvSpPr>
        <p:spPr>
          <a:xfrm>
            <a:off x="3520440" y="3666744"/>
            <a:ext cx="6949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F5F0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активация, retention, частота запросов, lead generation, WTP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914400" y="448056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0C3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Deck v2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2468880" y="4626864"/>
            <a:ext cx="822960" cy="0"/>
          </a:xfrm>
          <a:prstGeom prst="line">
            <a:avLst/>
          </a:prstGeom>
          <a:solidFill>
            <a:srgbClr val="061323">
              <a:alpha val="0"/>
            </a:srgbClr>
          </a:solidFill>
          <a:ln w="17780">
            <a:solidFill>
              <a:srgbClr val="D7A84D"/>
            </a:solidFill>
            <a:prstDash val="solid"/>
            <a:headEnd type="none"/>
            <a:tailEnd type="triangle"/>
          </a:ln>
        </p:spPr>
      </p:sp>
      <p:sp>
        <p:nvSpPr>
          <p:cNvPr id="19" name="Text 17"/>
          <p:cNvSpPr/>
          <p:nvPr/>
        </p:nvSpPr>
        <p:spPr>
          <a:xfrm>
            <a:off x="3520440" y="4443984"/>
            <a:ext cx="6949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F5F0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обновление инвест‑истории на основе фактов и метрик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914400" y="5532120"/>
            <a:ext cx="9966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Основная задача v1: перейти от концепции к проверяемым метрикам.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ide_cinematic_seascape_at_golden_hour_sunset_w_batch_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66928" y="932688"/>
            <a:ext cx="5715000" cy="5230368"/>
          </a:xfrm>
          <a:prstGeom prst="rect">
            <a:avLst/>
          </a:prstGeom>
          <a:solidFill>
            <a:srgbClr val="061323">
              <a:alpha val="92000"/>
            </a:srgbClr>
          </a:solidFill>
          <a:ln w="11430">
            <a:solidFill>
              <a:srgbClr val="203B56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594360" y="292608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D7A8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ASK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11183112" y="256032"/>
            <a:ext cx="4389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B6C0C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</a:t>
            </a:r>
            <a:endParaRPr lang="en-US" sz="850" dirty="0"/>
          </a:p>
        </p:txBody>
      </p:sp>
      <p:sp>
        <p:nvSpPr>
          <p:cNvPr id="6" name="Shape 3"/>
          <p:cNvSpPr/>
          <p:nvPr/>
        </p:nvSpPr>
        <p:spPr>
          <a:xfrm>
            <a:off x="594360" y="658368"/>
            <a:ext cx="10972800" cy="0"/>
          </a:xfrm>
          <a:prstGeom prst="line">
            <a:avLst/>
          </a:prstGeom>
          <a:solidFill>
            <a:srgbClr val="061323">
              <a:alpha val="0"/>
            </a:srgbClr>
          </a:solidFill>
          <a:ln w="10160">
            <a:solidFill>
              <a:srgbClr val="20334A">
                <a:alpha val="90000"/>
              </a:srgbClr>
            </a:solidFill>
            <a:prstDash val="solid"/>
            <a:headEnd type="none"/>
            <a:tailEnd type="none"/>
          </a:ln>
        </p:spPr>
      </p:sp>
      <p:sp>
        <p:nvSpPr>
          <p:cNvPr id="7" name="Text 4"/>
          <p:cNvSpPr/>
          <p:nvPr/>
        </p:nvSpPr>
        <p:spPr>
          <a:xfrm>
            <a:off x="868680" y="1207008"/>
            <a:ext cx="5029200" cy="6217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Следующий этап CAPSAILER</a:t>
            </a:r>
            <a:endParaRPr lang="en-US" sz="3100" dirty="0"/>
          </a:p>
        </p:txBody>
      </p:sp>
      <p:sp>
        <p:nvSpPr>
          <p:cNvPr id="8" name="Text 5"/>
          <p:cNvSpPr/>
          <p:nvPr/>
        </p:nvSpPr>
        <p:spPr>
          <a:xfrm>
            <a:off x="868680" y="1947672"/>
            <a:ext cx="502920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B6C0C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MVP + партнёрские пилоты + доказательства спроса.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896112" y="2514600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0C3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Нам нужны: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914400" y="2999232"/>
            <a:ext cx="4800600" cy="1737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r>
              <a:rPr lang="en-US" sz="1550" dirty="0">
                <a:solidFill>
                  <a:srgbClr val="F5F0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пилотные партнёры: школы, марины, чартеры</a:t>
            </a:r>
            <a:endParaRPr lang="en-US" sz="1550" dirty="0"/>
          </a:p>
          <a:p>
            <a:r>
              <a:rPr lang="en-US" sz="1550" dirty="0">
                <a:solidFill>
                  <a:srgbClr val="F5F0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технические и data‑партнёры</a:t>
            </a:r>
            <a:endParaRPr lang="en-US" sz="1550" dirty="0"/>
          </a:p>
          <a:p>
            <a:r>
              <a:rPr lang="en-US" sz="1550" dirty="0">
                <a:solidFill>
                  <a:srgbClr val="F5F0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гранты, акселераторы, pre‑seed капитал</a:t>
            </a:r>
            <a:endParaRPr lang="en-US" sz="1550" dirty="0"/>
          </a:p>
          <a:p>
            <a:r>
              <a:rPr lang="en-US" sz="1550" dirty="0">
                <a:solidFill>
                  <a:srgbClr val="F5F0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капитаны и владельцы для полевой проверки</a:t>
            </a:r>
            <a:endParaRPr lang="en-US" sz="1550" dirty="0"/>
          </a:p>
        </p:txBody>
      </p:sp>
      <p:sp>
        <p:nvSpPr>
          <p:cNvPr id="11" name="Shape 8"/>
          <p:cNvSpPr/>
          <p:nvPr/>
        </p:nvSpPr>
        <p:spPr>
          <a:xfrm>
            <a:off x="914400" y="5074920"/>
            <a:ext cx="2743200" cy="0"/>
          </a:xfrm>
          <a:prstGeom prst="line">
            <a:avLst/>
          </a:prstGeom>
          <a:solidFill>
            <a:srgbClr val="061323">
              <a:alpha val="0"/>
            </a:srgbClr>
          </a:solidFill>
          <a:ln w="21590">
            <a:solidFill>
              <a:srgbClr val="D7A84D"/>
            </a:solidFill>
            <a:prstDash val="solid"/>
            <a:headEnd type="none"/>
            <a:tailEnd type="none"/>
          </a:ln>
        </p:spPr>
      </p:sp>
      <p:sp>
        <p:nvSpPr>
          <p:cNvPr id="12" name="Text 9"/>
          <p:cNvSpPr/>
          <p:nvPr/>
        </p:nvSpPr>
        <p:spPr>
          <a:xfrm>
            <a:off x="914400" y="5358384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CAPSAILER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From your first sailing lesson to your own yacht.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CAPSAILER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CAPSAILER Pitch Deck v1</dc:title>
  <dc:subject>CAPSAILER Pitch Deck v1</dc:subject>
  <dc:creator>CAPSAILER</dc:creator>
  <cp:lastModifiedBy>CAPSAILER</cp:lastModifiedBy>
  <cp:revision>1</cp:revision>
  <dcterms:created xsi:type="dcterms:W3CDTF">2026-08-18T13:33:47Z</dcterms:created>
  <dcterms:modified xsi:type="dcterms:W3CDTF">2026-08-18T13:33:47Z</dcterms:modified>
</cp:coreProperties>
</file>